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84" r:id="rId2"/>
    <p:sldId id="286" r:id="rId3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5">
          <p15:clr>
            <a:srgbClr val="A4A3A4"/>
          </p15:clr>
        </p15:guide>
        <p15:guide id="2" pos="4530">
          <p15:clr>
            <a:srgbClr val="A4A3A4"/>
          </p15:clr>
        </p15:guide>
        <p15:guide id="3" pos="11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4E5"/>
    <a:srgbClr val="2393B3"/>
    <a:srgbClr val="49B5D3"/>
    <a:srgbClr val="30A2C2"/>
    <a:srgbClr val="73CDE6"/>
    <a:srgbClr val="EBEFF0"/>
    <a:srgbClr val="EBEF00"/>
    <a:srgbClr val="7FC7E6"/>
    <a:srgbClr val="57C9E8"/>
    <a:srgbClr val="198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6256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1938" y="96"/>
      </p:cViewPr>
      <p:guideLst>
        <p:guide orient="horz" pos="785"/>
        <p:guide pos="4530"/>
        <p:guide pos="11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4B7DF6-7DE0-4546-B1D7-8C7A41B166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782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" y="404813"/>
            <a:ext cx="8915400" cy="36671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2131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07300" y="836613"/>
            <a:ext cx="2298700" cy="572135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404813"/>
            <a:ext cx="67437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441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1904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" y="404813"/>
            <a:ext cx="8915400" cy="36671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83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9043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" y="404813"/>
            <a:ext cx="8915400" cy="36671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8332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2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86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008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" y="404813"/>
            <a:ext cx="8915400" cy="36671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874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>
          <a:solidFill>
            <a:schemeClr val="tx1"/>
          </a:solidFill>
          <a:latin typeface="Tahoma" pitchFamily="34" charset="0"/>
        </a:defRPr>
      </a:lvl9pPr>
    </p:titleStyle>
    <p:bodyStyle>
      <a:lvl1pPr marL="266700" indent="-266700" algn="l" rtl="0" eaLnBrk="0" fontAlgn="base" hangingPunct="0">
        <a:spcBef>
          <a:spcPct val="30000"/>
        </a:spcBef>
        <a:spcAft>
          <a:spcPct val="20000"/>
        </a:spcAft>
        <a:buClr>
          <a:srgbClr val="006DB6"/>
        </a:buClr>
        <a:buSzPct val="90000"/>
        <a:buFont typeface="Wingdings" pitchFamily="2" charset="2"/>
        <a:buChar char="n"/>
        <a:tabLst>
          <a:tab pos="266700" algn="l"/>
          <a:tab pos="631825" algn="l"/>
          <a:tab pos="981075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31825" indent="-18573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–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2pPr>
      <a:lvl3pPr marL="981075" indent="-1698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3pPr>
      <a:lvl4pPr marL="1431925" indent="-17303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4pPr>
      <a:lvl5pPr marL="1793875" indent="-1809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5pPr>
      <a:lvl6pPr marL="2251075" indent="-1809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6pPr>
      <a:lvl7pPr marL="2708275" indent="-1809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7pPr>
      <a:lvl8pPr marL="3165475" indent="-1809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8pPr>
      <a:lvl9pPr marL="3622675" indent="-1809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266700" algn="l"/>
          <a:tab pos="631825" algn="l"/>
          <a:tab pos="981075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72B3251-AEC6-4C72-BD83-6378D103287E}"/>
              </a:ext>
            </a:extLst>
          </p:cNvPr>
          <p:cNvGrpSpPr/>
          <p:nvPr/>
        </p:nvGrpSpPr>
        <p:grpSpPr>
          <a:xfrm>
            <a:off x="-474453" y="776376"/>
            <a:ext cx="11386868" cy="5394041"/>
            <a:chOff x="-474453" y="776376"/>
            <a:chExt cx="11386868" cy="5394041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9F37E2EE-12F1-48A7-B9DC-C3AE6F4BFDD2}"/>
                </a:ext>
              </a:extLst>
            </p:cNvPr>
            <p:cNvSpPr/>
            <p:nvPr/>
          </p:nvSpPr>
          <p:spPr bwMode="auto">
            <a:xfrm>
              <a:off x="-474453" y="776376"/>
              <a:ext cx="11386868" cy="5394041"/>
            </a:xfrm>
            <a:prstGeom prst="rect">
              <a:avLst/>
            </a:prstGeom>
            <a:noFill/>
            <a:ln w="1079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AutoShape 73"/>
            <p:cNvSpPr>
              <a:spLocks noChangeArrowheads="1"/>
            </p:cNvSpPr>
            <p:nvPr/>
          </p:nvSpPr>
          <p:spPr bwMode="auto">
            <a:xfrm flipH="1">
              <a:off x="6441595" y="1249879"/>
              <a:ext cx="1779298" cy="755650"/>
            </a:xfrm>
            <a:prstGeom prst="homePlate">
              <a:avLst>
                <a:gd name="adj" fmla="val 48845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none" anchor="ctr"/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Vorgaben und</a:t>
              </a:r>
              <a:b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Richtlinien</a:t>
              </a:r>
            </a:p>
          </p:txBody>
        </p:sp>
        <p:sp>
          <p:nvSpPr>
            <p:cNvPr id="5" name="Trapezoid 4"/>
            <p:cNvSpPr/>
            <p:nvPr/>
          </p:nvSpPr>
          <p:spPr bwMode="auto">
            <a:xfrm>
              <a:off x="2919002" y="1654203"/>
              <a:ext cx="3831965" cy="351326"/>
            </a:xfrm>
            <a:prstGeom prst="trapezoid">
              <a:avLst>
                <a:gd name="adj" fmla="val 99253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none" anchor="ctr"/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Unternehmensdaten</a:t>
              </a:r>
            </a:p>
          </p:txBody>
        </p:sp>
        <p:sp>
          <p:nvSpPr>
            <p:cNvPr id="28" name="AutoShape 88"/>
            <p:cNvSpPr>
              <a:spLocks noChangeArrowheads="1"/>
            </p:cNvSpPr>
            <p:nvPr/>
          </p:nvSpPr>
          <p:spPr bwMode="auto">
            <a:xfrm>
              <a:off x="1383582" y="1249879"/>
              <a:ext cx="1849500" cy="755649"/>
            </a:xfrm>
            <a:prstGeom prst="homePlate">
              <a:avLst>
                <a:gd name="adj" fmla="val 48845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Ziele und</a:t>
              </a:r>
              <a:b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Strategien</a:t>
              </a:r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43AB4450-8487-4EEF-B6C5-C79B47F869EC}"/>
                </a:ext>
              </a:extLst>
            </p:cNvPr>
            <p:cNvSpPr/>
            <p:nvPr/>
          </p:nvSpPr>
          <p:spPr bwMode="auto">
            <a:xfrm>
              <a:off x="2919002" y="1249879"/>
              <a:ext cx="3831965" cy="351326"/>
            </a:xfrm>
            <a:prstGeom prst="trapezoid">
              <a:avLst>
                <a:gd name="adj" fmla="val 99253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  <a:sp3d/>
          </p:spPr>
          <p:txBody>
            <a:bodyPr wrap="none" anchor="ctr">
              <a:flatTx/>
            </a:bodyPr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Organisationsstruktur</a:t>
              </a:r>
            </a:p>
          </p:txBody>
        </p:sp>
        <p:sp>
          <p:nvSpPr>
            <p:cNvPr id="17" name="AutoShape 24"/>
            <p:cNvSpPr>
              <a:spLocks noChangeArrowheads="1"/>
            </p:cNvSpPr>
            <p:nvPr/>
          </p:nvSpPr>
          <p:spPr bwMode="auto">
            <a:xfrm>
              <a:off x="-3082" y="2127251"/>
              <a:ext cx="920750" cy="2306637"/>
            </a:xfrm>
            <a:prstGeom prst="chevron">
              <a:avLst>
                <a:gd name="adj" fmla="val 31208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</p:spPr>
          <p:txBody>
            <a:bodyPr vert="vert270" wrap="none"/>
            <a:lstStyle/>
            <a:p>
              <a:pPr algn="ctr">
                <a:lnSpc>
                  <a:spcPct val="150000"/>
                </a:lnSpc>
              </a:pPr>
              <a:r>
                <a: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Kunden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9577188" y="2127251"/>
              <a:ext cx="920750" cy="2306637"/>
            </a:xfrm>
            <a:prstGeom prst="chevron">
              <a:avLst>
                <a:gd name="adj" fmla="val 31208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</p:spPr>
          <p:txBody>
            <a:bodyPr vert="vert270" wrap="none" anchor="ctr"/>
            <a:lstStyle/>
            <a:p>
              <a:pPr algn="ctr">
                <a:lnSpc>
                  <a:spcPct val="200000"/>
                </a:lnSpc>
              </a:pPr>
              <a:r>
                <a: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Kunden</a:t>
              </a:r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1392208" y="2129165"/>
              <a:ext cx="7121584" cy="2306637"/>
            </a:xfrm>
            <a:prstGeom prst="chevron">
              <a:avLst>
                <a:gd name="adj" fmla="val 13153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endParaRPr lang="de-DE" sz="1200" dirty="0">
                <a:solidFill>
                  <a:srgbClr val="C8C8E7"/>
                </a:solidFill>
                <a:latin typeface="Open Sans SemiBold" panose="020B0606030504020204"/>
              </a:endParaRPr>
            </a:p>
          </p:txBody>
        </p:sp>
        <p:sp>
          <p:nvSpPr>
            <p:cNvPr id="93" name="Pfeil: Fünfeck 92">
              <a:extLst>
                <a:ext uri="{FF2B5EF4-FFF2-40B4-BE49-F238E27FC236}">
                  <a16:creationId xmlns:a16="http://schemas.microsoft.com/office/drawing/2014/main" id="{C431167B-BEAD-4352-B504-DCFBABB97E62}"/>
                </a:ext>
              </a:extLst>
            </p:cNvPr>
            <p:cNvSpPr/>
            <p:nvPr/>
          </p:nvSpPr>
          <p:spPr bwMode="auto">
            <a:xfrm>
              <a:off x="884654" y="2127251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4" name="Pfeil: Fünfeck 93">
              <a:extLst>
                <a:ext uri="{FF2B5EF4-FFF2-40B4-BE49-F238E27FC236}">
                  <a16:creationId xmlns:a16="http://schemas.microsoft.com/office/drawing/2014/main" id="{6512C40B-AC86-42D7-AD46-1F4B5BAFD529}"/>
                </a:ext>
              </a:extLst>
            </p:cNvPr>
            <p:cNvSpPr/>
            <p:nvPr/>
          </p:nvSpPr>
          <p:spPr bwMode="auto">
            <a:xfrm>
              <a:off x="884654" y="4361888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5" name="Pfeil: Fünfeck 94">
              <a:extLst>
                <a:ext uri="{FF2B5EF4-FFF2-40B4-BE49-F238E27FC236}">
                  <a16:creationId xmlns:a16="http://schemas.microsoft.com/office/drawing/2014/main" id="{BE742E95-4208-42D5-AA4C-6B64B86F07DA}"/>
                </a:ext>
              </a:extLst>
            </p:cNvPr>
            <p:cNvSpPr/>
            <p:nvPr/>
          </p:nvSpPr>
          <p:spPr bwMode="auto">
            <a:xfrm>
              <a:off x="999755" y="3914959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6" name="Pfeil: Fünfeck 95">
              <a:extLst>
                <a:ext uri="{FF2B5EF4-FFF2-40B4-BE49-F238E27FC236}">
                  <a16:creationId xmlns:a16="http://schemas.microsoft.com/office/drawing/2014/main" id="{788ECFBA-9F8F-4135-8190-B28B22958533}"/>
                </a:ext>
              </a:extLst>
            </p:cNvPr>
            <p:cNvSpPr/>
            <p:nvPr/>
          </p:nvSpPr>
          <p:spPr bwMode="auto">
            <a:xfrm>
              <a:off x="999755" y="2574178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7" name="Pfeil: Fünfeck 96">
              <a:extLst>
                <a:ext uri="{FF2B5EF4-FFF2-40B4-BE49-F238E27FC236}">
                  <a16:creationId xmlns:a16="http://schemas.microsoft.com/office/drawing/2014/main" id="{49E501DD-E3B8-4063-8F87-DD5CF60EB1E0}"/>
                </a:ext>
              </a:extLst>
            </p:cNvPr>
            <p:cNvSpPr/>
            <p:nvPr/>
          </p:nvSpPr>
          <p:spPr bwMode="auto">
            <a:xfrm>
              <a:off x="1114857" y="3021105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8" name="Pfeil: Fünfeck 97">
              <a:extLst>
                <a:ext uri="{FF2B5EF4-FFF2-40B4-BE49-F238E27FC236}">
                  <a16:creationId xmlns:a16="http://schemas.microsoft.com/office/drawing/2014/main" id="{8836BFA2-6FC0-4313-80E4-25095297D95C}"/>
                </a:ext>
              </a:extLst>
            </p:cNvPr>
            <p:cNvSpPr/>
            <p:nvPr/>
          </p:nvSpPr>
          <p:spPr bwMode="auto">
            <a:xfrm>
              <a:off x="1114857" y="3468032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56" name="AutoShape 114"/>
            <p:cNvSpPr>
              <a:spLocks noChangeArrowheads="1"/>
            </p:cNvSpPr>
            <p:nvPr/>
          </p:nvSpPr>
          <p:spPr bwMode="auto">
            <a:xfrm>
              <a:off x="1926634" y="3553001"/>
              <a:ext cx="5914158" cy="615950"/>
            </a:xfrm>
            <a:prstGeom prst="chevron">
              <a:avLst>
                <a:gd name="adj" fmla="val 20354"/>
              </a:avLst>
            </a:prstGeom>
            <a:solidFill>
              <a:srgbClr val="49B5D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Kontinuierlich</a:t>
              </a:r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</a:rPr>
                <a:t> verbessern</a:t>
              </a:r>
            </a:p>
          </p:txBody>
        </p: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69A793B7-9B44-4D61-BC7C-AC8F1B0806A8}"/>
                </a:ext>
              </a:extLst>
            </p:cNvPr>
            <p:cNvGrpSpPr/>
            <p:nvPr/>
          </p:nvGrpSpPr>
          <p:grpSpPr>
            <a:xfrm>
              <a:off x="5123337" y="2396015"/>
              <a:ext cx="1152000" cy="1019901"/>
              <a:chOff x="5152137" y="2396015"/>
              <a:chExt cx="1152000" cy="1019901"/>
            </a:xfrm>
          </p:grpSpPr>
          <p:sp>
            <p:nvSpPr>
              <p:cNvPr id="106" name="AutoShape 114">
                <a:extLst>
                  <a:ext uri="{FF2B5EF4-FFF2-40B4-BE49-F238E27FC236}">
                    <a16:creationId xmlns:a16="http://schemas.microsoft.com/office/drawing/2014/main" id="{4FBBE370-F2A0-467A-AFE3-FB76BBB1A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2137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Produkt</a:t>
                </a:r>
              </a:p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produzieren</a:t>
                </a:r>
              </a:p>
            </p:txBody>
          </p:sp>
          <p:grpSp>
            <p:nvGrpSpPr>
              <p:cNvPr id="21" name="Gruppieren 20">
                <a:extLst>
                  <a:ext uri="{FF2B5EF4-FFF2-40B4-BE49-F238E27FC236}">
                    <a16:creationId xmlns:a16="http://schemas.microsoft.com/office/drawing/2014/main" id="{8835AE07-7343-4E46-B9A1-9219DE9DA9E1}"/>
                  </a:ext>
                </a:extLst>
              </p:cNvPr>
              <p:cNvGrpSpPr/>
              <p:nvPr/>
            </p:nvGrpSpPr>
            <p:grpSpPr>
              <a:xfrm>
                <a:off x="5554045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108" name="Pfeil: Fünfeck 107">
                  <a:extLst>
                    <a:ext uri="{FF2B5EF4-FFF2-40B4-BE49-F238E27FC236}">
                      <a16:creationId xmlns:a16="http://schemas.microsoft.com/office/drawing/2014/main" id="{694BEFEA-FDE0-4F91-A7D7-00A6036EF9DE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109" name="Pfeil: Fünfeck 108">
                  <a:extLst>
                    <a:ext uri="{FF2B5EF4-FFF2-40B4-BE49-F238E27FC236}">
                      <a16:creationId xmlns:a16="http://schemas.microsoft.com/office/drawing/2014/main" id="{048E6CCE-2B40-4A26-866C-B32445E920DC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</p:grpSp>
        </p:grp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3A2FEA1F-6526-43F9-B29A-8B22038CE407}"/>
                </a:ext>
              </a:extLst>
            </p:cNvPr>
            <p:cNvSpPr/>
            <p:nvPr/>
          </p:nvSpPr>
          <p:spPr bwMode="auto">
            <a:xfrm>
              <a:off x="1184986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</a:rPr>
                <a:t>Orga</a:t>
              </a:r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2708C0C1-CBFF-419E-AE47-5DBBA3259A20}"/>
                </a:ext>
              </a:extLst>
            </p:cNvPr>
            <p:cNvSpPr/>
            <p:nvPr/>
          </p:nvSpPr>
          <p:spPr bwMode="auto">
            <a:xfrm>
              <a:off x="2598268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144000" anchor="ctr">
              <a:flatTx/>
            </a:bodyPr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</a:rPr>
                <a:t>IT Systeme</a:t>
              </a:r>
            </a:p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</a:rPr>
                <a:t>und Service</a:t>
              </a:r>
            </a:p>
          </p:txBody>
        </p:sp>
        <p:sp>
          <p:nvSpPr>
            <p:cNvPr id="52" name="Trapezoid 51">
              <a:extLst>
                <a:ext uri="{FF2B5EF4-FFF2-40B4-BE49-F238E27FC236}">
                  <a16:creationId xmlns:a16="http://schemas.microsoft.com/office/drawing/2014/main" id="{6B3966A6-154D-4D77-B43E-DE4EDA85E51E}"/>
                </a:ext>
              </a:extLst>
            </p:cNvPr>
            <p:cNvSpPr/>
            <p:nvPr/>
          </p:nvSpPr>
          <p:spPr bwMode="auto">
            <a:xfrm>
              <a:off x="4011550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36000" anchor="ctr"/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</a:rPr>
                <a:t>Mitarbeiter</a:t>
              </a:r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6A9BC137-551C-47FA-B07A-72FABEADE550}"/>
                </a:ext>
              </a:extLst>
            </p:cNvPr>
            <p:cNvSpPr/>
            <p:nvPr/>
          </p:nvSpPr>
          <p:spPr bwMode="auto">
            <a:xfrm>
              <a:off x="5424832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144000" anchor="ctr">
              <a:flatTx/>
            </a:bodyPr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</a:rPr>
                <a:t>Einkauf</a:t>
              </a:r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BAE66D27-3EEC-452B-928A-0869E80F5723}"/>
                </a:ext>
              </a:extLst>
            </p:cNvPr>
            <p:cNvSpPr/>
            <p:nvPr/>
          </p:nvSpPr>
          <p:spPr bwMode="auto">
            <a:xfrm>
              <a:off x="6838115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>
                  <a:solidFill>
                    <a:schemeClr val="bg1"/>
                  </a:solidFill>
                  <a:latin typeface="Open Sans SemiBold" panose="020B0606030504020204"/>
                </a:rPr>
                <a:t>Finanzen</a:t>
              </a:r>
            </a:p>
          </p:txBody>
        </p:sp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291643BB-064E-4DBB-8614-EEA44B47548F}"/>
                </a:ext>
              </a:extLst>
            </p:cNvPr>
            <p:cNvGrpSpPr/>
            <p:nvPr/>
          </p:nvGrpSpPr>
          <p:grpSpPr>
            <a:xfrm>
              <a:off x="6688792" y="2396015"/>
              <a:ext cx="1152000" cy="1019901"/>
              <a:chOff x="6688792" y="2396015"/>
              <a:chExt cx="1152000" cy="1019901"/>
            </a:xfrm>
          </p:grpSpPr>
          <p:sp>
            <p:nvSpPr>
              <p:cNvPr id="121" name="AutoShape 114">
                <a:extLst>
                  <a:ext uri="{FF2B5EF4-FFF2-40B4-BE49-F238E27FC236}">
                    <a16:creationId xmlns:a16="http://schemas.microsoft.com/office/drawing/2014/main" id="{314CA977-8591-43F0-87B2-4ECB7F269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8792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Produkt</a:t>
                </a:r>
              </a:p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ausliefern</a:t>
                </a:r>
              </a:p>
            </p:txBody>
          </p:sp>
          <p:grpSp>
            <p:nvGrpSpPr>
              <p:cNvPr id="55" name="Gruppieren 54">
                <a:extLst>
                  <a:ext uri="{FF2B5EF4-FFF2-40B4-BE49-F238E27FC236}">
                    <a16:creationId xmlns:a16="http://schemas.microsoft.com/office/drawing/2014/main" id="{CC72F78B-B0A0-49C4-AD2F-3260774D4531}"/>
                  </a:ext>
                </a:extLst>
              </p:cNvPr>
              <p:cNvGrpSpPr/>
              <p:nvPr/>
            </p:nvGrpSpPr>
            <p:grpSpPr>
              <a:xfrm>
                <a:off x="7090700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57" name="Pfeil: Fünfeck 56">
                  <a:extLst>
                    <a:ext uri="{FF2B5EF4-FFF2-40B4-BE49-F238E27FC236}">
                      <a16:creationId xmlns:a16="http://schemas.microsoft.com/office/drawing/2014/main" id="{6B12E972-0370-4EC2-9EBD-320804C58938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58" name="Pfeil: Fünfeck 57">
                  <a:extLst>
                    <a:ext uri="{FF2B5EF4-FFF2-40B4-BE49-F238E27FC236}">
                      <a16:creationId xmlns:a16="http://schemas.microsoft.com/office/drawing/2014/main" id="{280E938A-A1F7-4239-B2B5-5CD4C70F8215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</p:grpSp>
        </p:grpSp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B380EBDA-DB88-4B1B-8C17-9841FDAE49B9}"/>
                </a:ext>
              </a:extLst>
            </p:cNvPr>
            <p:cNvGrpSpPr/>
            <p:nvPr/>
          </p:nvGrpSpPr>
          <p:grpSpPr>
            <a:xfrm>
              <a:off x="3557882" y="2396015"/>
              <a:ext cx="1152000" cy="1019901"/>
              <a:chOff x="3572282" y="2396015"/>
              <a:chExt cx="1152000" cy="1019901"/>
            </a:xfrm>
          </p:grpSpPr>
          <p:sp>
            <p:nvSpPr>
              <p:cNvPr id="101" name="AutoShape 114">
                <a:extLst>
                  <a:ext uri="{FF2B5EF4-FFF2-40B4-BE49-F238E27FC236}">
                    <a16:creationId xmlns:a16="http://schemas.microsoft.com/office/drawing/2014/main" id="{357751EA-8B24-486B-A905-6CF6B1F51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2282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Produkt</a:t>
                </a:r>
              </a:p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entwickeln</a:t>
                </a:r>
              </a:p>
            </p:txBody>
          </p:sp>
          <p:grpSp>
            <p:nvGrpSpPr>
              <p:cNvPr id="59" name="Gruppieren 58">
                <a:extLst>
                  <a:ext uri="{FF2B5EF4-FFF2-40B4-BE49-F238E27FC236}">
                    <a16:creationId xmlns:a16="http://schemas.microsoft.com/office/drawing/2014/main" id="{CCE68269-C43F-4100-9B87-443AA5844058}"/>
                  </a:ext>
                </a:extLst>
              </p:cNvPr>
              <p:cNvGrpSpPr/>
              <p:nvPr/>
            </p:nvGrpSpPr>
            <p:grpSpPr>
              <a:xfrm>
                <a:off x="3972176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60" name="Pfeil: Fünfeck 59">
                  <a:extLst>
                    <a:ext uri="{FF2B5EF4-FFF2-40B4-BE49-F238E27FC236}">
                      <a16:creationId xmlns:a16="http://schemas.microsoft.com/office/drawing/2014/main" id="{929EC098-C937-4E81-8CED-D6BF664B5EEE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61" name="Pfeil: Fünfeck 60">
                  <a:extLst>
                    <a:ext uri="{FF2B5EF4-FFF2-40B4-BE49-F238E27FC236}">
                      <a16:creationId xmlns:a16="http://schemas.microsoft.com/office/drawing/2014/main" id="{7C77AA73-A6C8-467E-8517-5969503F2427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</p:grpSp>
        </p:grp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98D5F1FA-18DE-4C49-973C-7FC1001A2D19}"/>
                </a:ext>
              </a:extLst>
            </p:cNvPr>
            <p:cNvGrpSpPr/>
            <p:nvPr/>
          </p:nvGrpSpPr>
          <p:grpSpPr>
            <a:xfrm>
              <a:off x="1992427" y="2396015"/>
              <a:ext cx="1152000" cy="1019901"/>
              <a:chOff x="1992427" y="2396015"/>
              <a:chExt cx="1152000" cy="1019901"/>
            </a:xfrm>
          </p:grpSpPr>
          <p:sp>
            <p:nvSpPr>
              <p:cNvPr id="49" name="AutoShape 114"/>
              <p:cNvSpPr>
                <a:spLocks noChangeArrowheads="1"/>
              </p:cNvSpPr>
              <p:nvPr/>
            </p:nvSpPr>
            <p:spPr bwMode="auto">
              <a:xfrm>
                <a:off x="1992427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Kunden</a:t>
                </a:r>
              </a:p>
              <a:p>
                <a:pPr algn="ctr"/>
                <a:r>
                  <a:rPr lang="de-DE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gewinnen</a:t>
                </a:r>
              </a:p>
            </p:txBody>
          </p:sp>
          <p:grpSp>
            <p:nvGrpSpPr>
              <p:cNvPr id="76" name="Gruppieren 75">
                <a:extLst>
                  <a:ext uri="{FF2B5EF4-FFF2-40B4-BE49-F238E27FC236}">
                    <a16:creationId xmlns:a16="http://schemas.microsoft.com/office/drawing/2014/main" id="{FA17E528-0F39-4427-9CBB-42D0EB32AD0A}"/>
                  </a:ext>
                </a:extLst>
              </p:cNvPr>
              <p:cNvGrpSpPr/>
              <p:nvPr/>
            </p:nvGrpSpPr>
            <p:grpSpPr>
              <a:xfrm>
                <a:off x="2400145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77" name="Pfeil: Fünfeck 76">
                  <a:extLst>
                    <a:ext uri="{FF2B5EF4-FFF2-40B4-BE49-F238E27FC236}">
                      <a16:creationId xmlns:a16="http://schemas.microsoft.com/office/drawing/2014/main" id="{8FCE4A54-6035-4C60-82EF-E53B24B260EE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78" name="Pfeil: Fünfeck 77">
                  <a:extLst>
                    <a:ext uri="{FF2B5EF4-FFF2-40B4-BE49-F238E27FC236}">
                      <a16:creationId xmlns:a16="http://schemas.microsoft.com/office/drawing/2014/main" id="{8A2BE437-8C6D-43E8-A33A-2DD176D950B0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sz="1200">
                    <a:latin typeface="Open Sans SemiBold" panose="020B0606030504020204"/>
                  </a:endParaRPr>
                </a:p>
              </p:txBody>
            </p:sp>
          </p:grpSp>
        </p:grpSp>
        <p:sp>
          <p:nvSpPr>
            <p:cNvPr id="47" name="Pfeil: Chevron 46">
              <a:extLst>
                <a:ext uri="{FF2B5EF4-FFF2-40B4-BE49-F238E27FC236}">
                  <a16:creationId xmlns:a16="http://schemas.microsoft.com/office/drawing/2014/main" id="{6CD7B48B-1550-48D3-B34E-629399ACC1E8}"/>
                </a:ext>
              </a:extLst>
            </p:cNvPr>
            <p:cNvSpPr/>
            <p:nvPr/>
          </p:nvSpPr>
          <p:spPr bwMode="auto">
            <a:xfrm>
              <a:off x="8513792" y="2390329"/>
              <a:ext cx="1080000" cy="615600"/>
            </a:xfrm>
            <a:prstGeom prst="chevron">
              <a:avLst>
                <a:gd name="adj" fmla="val 30881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anchor="ctr"/>
            <a:lstStyle/>
            <a:p>
              <a:pPr algn="ctr"/>
              <a:r>
                <a: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</a:rPr>
                <a:t>Produkt</a:t>
              </a:r>
            </a:p>
            <a:p>
              <a:pPr algn="ctr"/>
              <a:r>
                <a: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</a:rPr>
                <a:t>Leistung</a:t>
              </a:r>
            </a:p>
          </p:txBody>
        </p:sp>
        <p:sp>
          <p:nvSpPr>
            <p:cNvPr id="8" name="Pfeil: Chevron 7">
              <a:extLst>
                <a:ext uri="{FF2B5EF4-FFF2-40B4-BE49-F238E27FC236}">
                  <a16:creationId xmlns:a16="http://schemas.microsoft.com/office/drawing/2014/main" id="{1FB48201-E10C-47E9-911C-648BEB53E3D9}"/>
                </a:ext>
              </a:extLst>
            </p:cNvPr>
            <p:cNvSpPr/>
            <p:nvPr/>
          </p:nvSpPr>
          <p:spPr bwMode="auto">
            <a:xfrm flipH="1">
              <a:off x="8493497" y="3553351"/>
              <a:ext cx="1080000" cy="615600"/>
            </a:xfrm>
            <a:prstGeom prst="chevron">
              <a:avLst>
                <a:gd name="adj" fmla="val 30272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</a:rPr>
                <a:t>Feedback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637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EF5C204-0A11-4A0D-BB8F-05AC525B4B90}"/>
              </a:ext>
            </a:extLst>
          </p:cNvPr>
          <p:cNvGrpSpPr/>
          <p:nvPr/>
        </p:nvGrpSpPr>
        <p:grpSpPr>
          <a:xfrm>
            <a:off x="-474453" y="776376"/>
            <a:ext cx="11386868" cy="5394041"/>
            <a:chOff x="-474453" y="776376"/>
            <a:chExt cx="11386868" cy="5394041"/>
          </a:xfrm>
        </p:grpSpPr>
        <p:sp>
          <p:nvSpPr>
            <p:cNvPr id="17" name="AutoShape 24"/>
            <p:cNvSpPr>
              <a:spLocks noChangeArrowheads="1"/>
            </p:cNvSpPr>
            <p:nvPr/>
          </p:nvSpPr>
          <p:spPr bwMode="auto">
            <a:xfrm>
              <a:off x="-3082" y="2127251"/>
              <a:ext cx="920750" cy="2306637"/>
            </a:xfrm>
            <a:prstGeom prst="chevron">
              <a:avLst>
                <a:gd name="adj" fmla="val 31208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</p:spPr>
          <p:txBody>
            <a:bodyPr vert="vert270" wrap="none"/>
            <a:lstStyle/>
            <a:p>
              <a:pPr algn="ctr">
                <a:lnSpc>
                  <a:spcPct val="150000"/>
                </a:lnSpc>
              </a:pPr>
              <a:r>
                <a:rPr lang="en-AU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Customer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9577188" y="2127251"/>
              <a:ext cx="920750" cy="2306637"/>
            </a:xfrm>
            <a:prstGeom prst="chevron">
              <a:avLst>
                <a:gd name="adj" fmla="val 31208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</p:spPr>
          <p:txBody>
            <a:bodyPr vert="vert270" wrap="none" anchor="ctr"/>
            <a:lstStyle/>
            <a:p>
              <a:pPr algn="ctr">
                <a:lnSpc>
                  <a:spcPct val="200000"/>
                </a:lnSpc>
              </a:pPr>
              <a:r>
                <a:rPr lang="en-AU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Customer</a:t>
              </a:r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1392208" y="2129165"/>
              <a:ext cx="7121584" cy="2306637"/>
            </a:xfrm>
            <a:prstGeom prst="chevron">
              <a:avLst>
                <a:gd name="adj" fmla="val 13153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endParaRPr lang="de-DE" sz="1200" dirty="0">
                <a:solidFill>
                  <a:srgbClr val="C8C8E7"/>
                </a:solidFill>
                <a:latin typeface="Open Sans SemiBold" panose="020B0606030504020204"/>
              </a:endParaRPr>
            </a:p>
          </p:txBody>
        </p:sp>
        <p:sp>
          <p:nvSpPr>
            <p:cNvPr id="93" name="Pfeil: Fünfeck 92">
              <a:extLst>
                <a:ext uri="{FF2B5EF4-FFF2-40B4-BE49-F238E27FC236}">
                  <a16:creationId xmlns:a16="http://schemas.microsoft.com/office/drawing/2014/main" id="{C431167B-BEAD-4352-B504-DCFBABB97E62}"/>
                </a:ext>
              </a:extLst>
            </p:cNvPr>
            <p:cNvSpPr/>
            <p:nvPr/>
          </p:nvSpPr>
          <p:spPr bwMode="auto">
            <a:xfrm>
              <a:off x="884654" y="2127251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4" name="Pfeil: Fünfeck 93">
              <a:extLst>
                <a:ext uri="{FF2B5EF4-FFF2-40B4-BE49-F238E27FC236}">
                  <a16:creationId xmlns:a16="http://schemas.microsoft.com/office/drawing/2014/main" id="{6512C40B-AC86-42D7-AD46-1F4B5BAFD529}"/>
                </a:ext>
              </a:extLst>
            </p:cNvPr>
            <p:cNvSpPr/>
            <p:nvPr/>
          </p:nvSpPr>
          <p:spPr bwMode="auto">
            <a:xfrm>
              <a:off x="884654" y="4361888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5" name="Pfeil: Fünfeck 94">
              <a:extLst>
                <a:ext uri="{FF2B5EF4-FFF2-40B4-BE49-F238E27FC236}">
                  <a16:creationId xmlns:a16="http://schemas.microsoft.com/office/drawing/2014/main" id="{BE742E95-4208-42D5-AA4C-6B64B86F07DA}"/>
                </a:ext>
              </a:extLst>
            </p:cNvPr>
            <p:cNvSpPr/>
            <p:nvPr/>
          </p:nvSpPr>
          <p:spPr bwMode="auto">
            <a:xfrm>
              <a:off x="999755" y="3914959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6" name="Pfeil: Fünfeck 95">
              <a:extLst>
                <a:ext uri="{FF2B5EF4-FFF2-40B4-BE49-F238E27FC236}">
                  <a16:creationId xmlns:a16="http://schemas.microsoft.com/office/drawing/2014/main" id="{788ECFBA-9F8F-4135-8190-B28B22958533}"/>
                </a:ext>
              </a:extLst>
            </p:cNvPr>
            <p:cNvSpPr/>
            <p:nvPr/>
          </p:nvSpPr>
          <p:spPr bwMode="auto">
            <a:xfrm>
              <a:off x="999755" y="2574178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7" name="Pfeil: Fünfeck 96">
              <a:extLst>
                <a:ext uri="{FF2B5EF4-FFF2-40B4-BE49-F238E27FC236}">
                  <a16:creationId xmlns:a16="http://schemas.microsoft.com/office/drawing/2014/main" id="{49E501DD-E3B8-4063-8F87-DD5CF60EB1E0}"/>
                </a:ext>
              </a:extLst>
            </p:cNvPr>
            <p:cNvSpPr/>
            <p:nvPr/>
          </p:nvSpPr>
          <p:spPr bwMode="auto">
            <a:xfrm>
              <a:off x="1114857" y="3021105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98" name="Pfeil: Fünfeck 97">
              <a:extLst>
                <a:ext uri="{FF2B5EF4-FFF2-40B4-BE49-F238E27FC236}">
                  <a16:creationId xmlns:a16="http://schemas.microsoft.com/office/drawing/2014/main" id="{8836BFA2-6FC0-4313-80E4-25095297D95C}"/>
                </a:ext>
              </a:extLst>
            </p:cNvPr>
            <p:cNvSpPr/>
            <p:nvPr/>
          </p:nvSpPr>
          <p:spPr bwMode="auto">
            <a:xfrm>
              <a:off x="1114857" y="3468032"/>
              <a:ext cx="266526" cy="72000"/>
            </a:xfrm>
            <a:prstGeom prst="homePlate">
              <a:avLst/>
            </a:prstGeom>
            <a:solidFill>
              <a:srgbClr val="49B5D3">
                <a:alpha val="60000"/>
              </a:srgbClr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200">
                <a:latin typeface="Open Sans SemiBold" panose="020B0606030504020204"/>
              </a:endParaRPr>
            </a:p>
          </p:txBody>
        </p:sp>
        <p:sp>
          <p:nvSpPr>
            <p:cNvPr id="56" name="AutoShape 114"/>
            <p:cNvSpPr>
              <a:spLocks noChangeArrowheads="1"/>
            </p:cNvSpPr>
            <p:nvPr/>
          </p:nvSpPr>
          <p:spPr bwMode="auto">
            <a:xfrm>
              <a:off x="1926634" y="3553001"/>
              <a:ext cx="5914158" cy="615950"/>
            </a:xfrm>
            <a:prstGeom prst="chevron">
              <a:avLst>
                <a:gd name="adj" fmla="val 20354"/>
              </a:avLst>
            </a:prstGeom>
            <a:solidFill>
              <a:srgbClr val="49B5D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>
                <a:rot lat="0" lon="0" rev="10800000"/>
              </a:lightRig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de-DE" sz="1200">
                  <a:solidFill>
                    <a:schemeClr val="bg1"/>
                  </a:solidFill>
                  <a:latin typeface="Open Sans SemiBold" panose="020B0606030504020204"/>
                </a:rPr>
                <a:t>Continuous Improvement</a:t>
              </a:r>
              <a:endParaRPr lang="de-DE" sz="1200" dirty="0">
                <a:solidFill>
                  <a:schemeClr val="bg1"/>
                </a:solidFill>
                <a:latin typeface="Open Sans SemiBold" panose="020B0606030504020204"/>
              </a:endParaRPr>
            </a:p>
          </p:txBody>
        </p:sp>
        <p:sp>
          <p:nvSpPr>
            <p:cNvPr id="47" name="Pfeil: Chevron 46">
              <a:extLst>
                <a:ext uri="{FF2B5EF4-FFF2-40B4-BE49-F238E27FC236}">
                  <a16:creationId xmlns:a16="http://schemas.microsoft.com/office/drawing/2014/main" id="{6CD7B48B-1550-48D3-B34E-629399ACC1E8}"/>
                </a:ext>
              </a:extLst>
            </p:cNvPr>
            <p:cNvSpPr/>
            <p:nvPr/>
          </p:nvSpPr>
          <p:spPr bwMode="auto">
            <a:xfrm>
              <a:off x="8513792" y="2390329"/>
              <a:ext cx="1080000" cy="615600"/>
            </a:xfrm>
            <a:prstGeom prst="chevron">
              <a:avLst>
                <a:gd name="adj" fmla="val 30881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anchor="ctr"/>
            <a:lstStyle/>
            <a:p>
              <a:pPr algn="ctr"/>
              <a:r>
                <a:rPr lang="de-DE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</a:rPr>
                <a:t>Product</a:t>
              </a:r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 panose="020B0606030504020204"/>
              </a:endParaRPr>
            </a:p>
            <a:p>
              <a:pPr algn="ctr"/>
              <a:r>
                <a: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</a:rPr>
                <a:t>Service</a:t>
              </a:r>
            </a:p>
          </p:txBody>
        </p:sp>
        <p:sp>
          <p:nvSpPr>
            <p:cNvPr id="8" name="Pfeil: Chevron 7">
              <a:extLst>
                <a:ext uri="{FF2B5EF4-FFF2-40B4-BE49-F238E27FC236}">
                  <a16:creationId xmlns:a16="http://schemas.microsoft.com/office/drawing/2014/main" id="{1FB48201-E10C-47E9-911C-648BEB53E3D9}"/>
                </a:ext>
              </a:extLst>
            </p:cNvPr>
            <p:cNvSpPr/>
            <p:nvPr/>
          </p:nvSpPr>
          <p:spPr bwMode="auto">
            <a:xfrm flipH="1">
              <a:off x="8493497" y="3553351"/>
              <a:ext cx="1080000" cy="615600"/>
            </a:xfrm>
            <a:prstGeom prst="chevron">
              <a:avLst>
                <a:gd name="adj" fmla="val 30272"/>
              </a:avLst>
            </a:prstGeom>
            <a:solidFill>
              <a:srgbClr val="DEE4E5"/>
            </a:solidFill>
            <a:ln w="1079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SemiBold" panose="020B0606030504020204"/>
                </a:rPr>
                <a:t>Feedback</a:t>
              </a:r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72FB82BA-1B50-4314-B6BD-F148C5E609FB}"/>
                </a:ext>
              </a:extLst>
            </p:cNvPr>
            <p:cNvSpPr/>
            <p:nvPr/>
          </p:nvSpPr>
          <p:spPr bwMode="auto">
            <a:xfrm>
              <a:off x="1184986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latin typeface="Open Sans SemiBold" panose="020B0606030504020204"/>
                </a:rPr>
                <a:t>Organization</a:t>
              </a:r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D9CDD89B-3E63-4B5D-8F60-A3E9EEF4E095}"/>
                </a:ext>
              </a:extLst>
            </p:cNvPr>
            <p:cNvSpPr/>
            <p:nvPr/>
          </p:nvSpPr>
          <p:spPr bwMode="auto">
            <a:xfrm>
              <a:off x="2598268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144000" anchor="ctr">
              <a:flatTx/>
            </a:bodyPr>
            <a:lstStyle/>
            <a:p>
              <a:pPr algn="ctr"/>
              <a:r>
                <a:rPr lang="en-AU" sz="1200">
                  <a:solidFill>
                    <a:schemeClr val="bg1"/>
                  </a:solidFill>
                  <a:latin typeface="Open Sans SemiBold" panose="020B0606030504020204"/>
                </a:rPr>
                <a:t>IT</a:t>
              </a:r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AC608A72-ADA4-4E86-87AB-4716D58DABF8}"/>
                </a:ext>
              </a:extLst>
            </p:cNvPr>
            <p:cNvSpPr/>
            <p:nvPr/>
          </p:nvSpPr>
          <p:spPr bwMode="auto">
            <a:xfrm>
              <a:off x="4011550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36000" anchor="ctr"/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latin typeface="Open Sans SemiBold" panose="020B0606030504020204"/>
                </a:rPr>
                <a:t>HR</a:t>
              </a:r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F4B7BE67-EC9C-4E89-9AE4-85EA7A939D62}"/>
                </a:ext>
              </a:extLst>
            </p:cNvPr>
            <p:cNvSpPr/>
            <p:nvPr/>
          </p:nvSpPr>
          <p:spPr bwMode="auto">
            <a:xfrm>
              <a:off x="5424832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  <a:sp3d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144000" anchor="ctr">
              <a:flatTx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latin typeface="Open Sans SemiBold" panose="020B0606030504020204"/>
                </a:rPr>
                <a:t>Procurement</a:t>
              </a:r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17F7A11D-EA92-4220-A0FF-8F1297A95481}"/>
                </a:ext>
              </a:extLst>
            </p:cNvPr>
            <p:cNvSpPr/>
            <p:nvPr/>
          </p:nvSpPr>
          <p:spPr bwMode="auto">
            <a:xfrm>
              <a:off x="6838115" y="4566397"/>
              <a:ext cx="1548000" cy="702000"/>
            </a:xfrm>
            <a:prstGeom prst="trapezoid">
              <a:avLst>
                <a:gd name="adj" fmla="val 25828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latin typeface="Open Sans SemiBold" panose="020B0606030504020204"/>
                </a:rPr>
                <a:t>Finance</a:t>
              </a:r>
            </a:p>
          </p:txBody>
        </p:sp>
        <p:sp>
          <p:nvSpPr>
            <p:cNvPr id="50" name="AutoShape 73">
              <a:extLst>
                <a:ext uri="{FF2B5EF4-FFF2-40B4-BE49-F238E27FC236}">
                  <a16:creationId xmlns:a16="http://schemas.microsoft.com/office/drawing/2014/main" id="{E4217680-8A66-4C09-9BE8-ACE0E5F479C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41595" y="1249879"/>
              <a:ext cx="1779298" cy="755650"/>
            </a:xfrm>
            <a:prstGeom prst="homePlate">
              <a:avLst>
                <a:gd name="adj" fmla="val 48845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none" anchor="ctr"/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Requirements and</a:t>
              </a:r>
              <a:br>
                <a:rPr lang="en-AU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n-AU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Guidelines</a:t>
              </a:r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AB451DAB-F30A-46F8-A622-A8C4A63BA3C8}"/>
                </a:ext>
              </a:extLst>
            </p:cNvPr>
            <p:cNvSpPr/>
            <p:nvPr/>
          </p:nvSpPr>
          <p:spPr bwMode="auto">
            <a:xfrm>
              <a:off x="2919002" y="1654203"/>
              <a:ext cx="3831965" cy="351326"/>
            </a:xfrm>
            <a:prstGeom prst="trapezoid">
              <a:avLst>
                <a:gd name="adj" fmla="val 99253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none" anchor="ctr"/>
            <a:lstStyle/>
            <a:p>
              <a:pPr algn="ctr"/>
              <a:r>
                <a:rPr lang="en-AU" sz="120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Benchmarks</a:t>
              </a:r>
            </a:p>
          </p:txBody>
        </p:sp>
        <p:sp>
          <p:nvSpPr>
            <p:cNvPr id="63" name="AutoShape 88">
              <a:extLst>
                <a:ext uri="{FF2B5EF4-FFF2-40B4-BE49-F238E27FC236}">
                  <a16:creationId xmlns:a16="http://schemas.microsoft.com/office/drawing/2014/main" id="{FFADE2CF-476B-43CE-9153-139AE95A3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582" y="1249879"/>
              <a:ext cx="1849500" cy="755649"/>
            </a:xfrm>
            <a:prstGeom prst="homePlate">
              <a:avLst>
                <a:gd name="adj" fmla="val 48845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AU" sz="120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Goals and </a:t>
              </a:r>
              <a:br>
                <a:rPr lang="en-AU" sz="120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n-AU" sz="120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Strategy</a:t>
              </a:r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BEDAE628-848D-4D34-9DFF-3003314FE86F}"/>
                </a:ext>
              </a:extLst>
            </p:cNvPr>
            <p:cNvSpPr/>
            <p:nvPr/>
          </p:nvSpPr>
          <p:spPr bwMode="auto">
            <a:xfrm>
              <a:off x="2919002" y="1249879"/>
              <a:ext cx="3831965" cy="351326"/>
            </a:xfrm>
            <a:prstGeom prst="trapezoid">
              <a:avLst>
                <a:gd name="adj" fmla="val 99253"/>
              </a:avLst>
            </a:prstGeom>
            <a:solidFill>
              <a:srgbClr val="2393B3"/>
            </a:solidFill>
            <a:ln w="1079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  <a:sp3d/>
          </p:spPr>
          <p:txBody>
            <a:bodyPr wrap="none" anchor="ctr">
              <a:flatTx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latin typeface="Open Sans SemiBold" panose="020B0606030504020204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Organization Structure</a:t>
              </a:r>
            </a:p>
          </p:txBody>
        </p:sp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id="{FA30591A-8867-465A-AB2A-788404488A95}"/>
                </a:ext>
              </a:extLst>
            </p:cNvPr>
            <p:cNvGrpSpPr/>
            <p:nvPr/>
          </p:nvGrpSpPr>
          <p:grpSpPr>
            <a:xfrm>
              <a:off x="5123337" y="2396015"/>
              <a:ext cx="1152000" cy="1019901"/>
              <a:chOff x="5152137" y="2396015"/>
              <a:chExt cx="1152000" cy="1019901"/>
            </a:xfrm>
          </p:grpSpPr>
          <p:sp>
            <p:nvSpPr>
              <p:cNvPr id="66" name="AutoShape 114">
                <a:extLst>
                  <a:ext uri="{FF2B5EF4-FFF2-40B4-BE49-F238E27FC236}">
                    <a16:creationId xmlns:a16="http://schemas.microsoft.com/office/drawing/2014/main" id="{F792CCFE-08C8-4A2C-AE62-969F13D44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2137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Produce</a:t>
                </a:r>
              </a:p>
              <a:p>
                <a:pPr algn="ctr"/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Product</a:t>
                </a:r>
              </a:p>
            </p:txBody>
          </p:sp>
          <p:grpSp>
            <p:nvGrpSpPr>
              <p:cNvPr id="67" name="Gruppieren 66">
                <a:extLst>
                  <a:ext uri="{FF2B5EF4-FFF2-40B4-BE49-F238E27FC236}">
                    <a16:creationId xmlns:a16="http://schemas.microsoft.com/office/drawing/2014/main" id="{7B48090C-F7F4-494F-9620-A0A7D7C0600C}"/>
                  </a:ext>
                </a:extLst>
              </p:cNvPr>
              <p:cNvGrpSpPr/>
              <p:nvPr/>
            </p:nvGrpSpPr>
            <p:grpSpPr>
              <a:xfrm>
                <a:off x="5554045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68" name="Pfeil: Fünfeck 67">
                  <a:extLst>
                    <a:ext uri="{FF2B5EF4-FFF2-40B4-BE49-F238E27FC236}">
                      <a16:creationId xmlns:a16="http://schemas.microsoft.com/office/drawing/2014/main" id="{93B9C83A-EEE1-4BB8-B7A1-11CF45B08782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69" name="Pfeil: Fünfeck 68">
                  <a:extLst>
                    <a:ext uri="{FF2B5EF4-FFF2-40B4-BE49-F238E27FC236}">
                      <a16:creationId xmlns:a16="http://schemas.microsoft.com/office/drawing/2014/main" id="{A79D7200-5869-4C00-B16B-01E870BFD7F6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</p:grpSp>
        </p:grpSp>
        <p:grpSp>
          <p:nvGrpSpPr>
            <p:cNvPr id="70" name="Gruppieren 69">
              <a:extLst>
                <a:ext uri="{FF2B5EF4-FFF2-40B4-BE49-F238E27FC236}">
                  <a16:creationId xmlns:a16="http://schemas.microsoft.com/office/drawing/2014/main" id="{DE9BEE8E-66CC-4A83-9404-D6F57CA0E35F}"/>
                </a:ext>
              </a:extLst>
            </p:cNvPr>
            <p:cNvGrpSpPr/>
            <p:nvPr/>
          </p:nvGrpSpPr>
          <p:grpSpPr>
            <a:xfrm>
              <a:off x="6688792" y="2396015"/>
              <a:ext cx="1152000" cy="1019901"/>
              <a:chOff x="6688792" y="2396015"/>
              <a:chExt cx="1152000" cy="1019901"/>
            </a:xfrm>
          </p:grpSpPr>
          <p:sp>
            <p:nvSpPr>
              <p:cNvPr id="71" name="AutoShape 114">
                <a:extLst>
                  <a:ext uri="{FF2B5EF4-FFF2-40B4-BE49-F238E27FC236}">
                    <a16:creationId xmlns:a16="http://schemas.microsoft.com/office/drawing/2014/main" id="{110A9F38-CE89-476F-B459-9D4A5D3EC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8792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Deliver</a:t>
                </a:r>
                <a:b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</a:br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Product</a:t>
                </a:r>
              </a:p>
            </p:txBody>
          </p:sp>
          <p:grpSp>
            <p:nvGrpSpPr>
              <p:cNvPr id="72" name="Gruppieren 71">
                <a:extLst>
                  <a:ext uri="{FF2B5EF4-FFF2-40B4-BE49-F238E27FC236}">
                    <a16:creationId xmlns:a16="http://schemas.microsoft.com/office/drawing/2014/main" id="{E36E58CD-564E-4370-AD2C-CD42FBC2671D}"/>
                  </a:ext>
                </a:extLst>
              </p:cNvPr>
              <p:cNvGrpSpPr/>
              <p:nvPr/>
            </p:nvGrpSpPr>
            <p:grpSpPr>
              <a:xfrm>
                <a:off x="7090700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73" name="Pfeil: Fünfeck 72">
                  <a:extLst>
                    <a:ext uri="{FF2B5EF4-FFF2-40B4-BE49-F238E27FC236}">
                      <a16:creationId xmlns:a16="http://schemas.microsoft.com/office/drawing/2014/main" id="{ED268AB9-B2CA-4D83-943C-510D547581F8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74" name="Pfeil: Fünfeck 73">
                  <a:extLst>
                    <a:ext uri="{FF2B5EF4-FFF2-40B4-BE49-F238E27FC236}">
                      <a16:creationId xmlns:a16="http://schemas.microsoft.com/office/drawing/2014/main" id="{E2B40DF5-1905-4EBC-B156-07AA8EA42B20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</p:grpSp>
        </p:grp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339504E1-BAC0-4202-B5CB-079AF7C75748}"/>
                </a:ext>
              </a:extLst>
            </p:cNvPr>
            <p:cNvGrpSpPr/>
            <p:nvPr/>
          </p:nvGrpSpPr>
          <p:grpSpPr>
            <a:xfrm>
              <a:off x="3557882" y="2396015"/>
              <a:ext cx="1152000" cy="1019901"/>
              <a:chOff x="3572282" y="2396015"/>
              <a:chExt cx="1152000" cy="1019901"/>
            </a:xfrm>
          </p:grpSpPr>
          <p:sp>
            <p:nvSpPr>
              <p:cNvPr id="79" name="AutoShape 114">
                <a:extLst>
                  <a:ext uri="{FF2B5EF4-FFF2-40B4-BE49-F238E27FC236}">
                    <a16:creationId xmlns:a16="http://schemas.microsoft.com/office/drawing/2014/main" id="{3A7D57D0-68CB-4FD0-A5D0-C16AEA7119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2282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Develop</a:t>
                </a:r>
              </a:p>
              <a:p>
                <a:pPr algn="ctr"/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Product</a:t>
                </a:r>
              </a:p>
            </p:txBody>
          </p:sp>
          <p:grpSp>
            <p:nvGrpSpPr>
              <p:cNvPr id="80" name="Gruppieren 79">
                <a:extLst>
                  <a:ext uri="{FF2B5EF4-FFF2-40B4-BE49-F238E27FC236}">
                    <a16:creationId xmlns:a16="http://schemas.microsoft.com/office/drawing/2014/main" id="{114136E2-A0A8-4A8E-A855-9C78A38D240B}"/>
                  </a:ext>
                </a:extLst>
              </p:cNvPr>
              <p:cNvGrpSpPr/>
              <p:nvPr/>
            </p:nvGrpSpPr>
            <p:grpSpPr>
              <a:xfrm>
                <a:off x="3972176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81" name="Pfeil: Fünfeck 80">
                  <a:extLst>
                    <a:ext uri="{FF2B5EF4-FFF2-40B4-BE49-F238E27FC236}">
                      <a16:creationId xmlns:a16="http://schemas.microsoft.com/office/drawing/2014/main" id="{4701D491-7C8E-4750-8361-49915CB07768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82" name="Pfeil: Fünfeck 81">
                  <a:extLst>
                    <a:ext uri="{FF2B5EF4-FFF2-40B4-BE49-F238E27FC236}">
                      <a16:creationId xmlns:a16="http://schemas.microsoft.com/office/drawing/2014/main" id="{7926105F-B4B6-4520-832C-6FA3F2E5B33D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</p:grpSp>
        </p:grpSp>
        <p:grpSp>
          <p:nvGrpSpPr>
            <p:cNvPr id="83" name="Gruppieren 82">
              <a:extLst>
                <a:ext uri="{FF2B5EF4-FFF2-40B4-BE49-F238E27FC236}">
                  <a16:creationId xmlns:a16="http://schemas.microsoft.com/office/drawing/2014/main" id="{DF944956-9253-429B-93AB-3D93527FCB63}"/>
                </a:ext>
              </a:extLst>
            </p:cNvPr>
            <p:cNvGrpSpPr/>
            <p:nvPr/>
          </p:nvGrpSpPr>
          <p:grpSpPr>
            <a:xfrm>
              <a:off x="1992427" y="2396015"/>
              <a:ext cx="1152000" cy="1019901"/>
              <a:chOff x="1992427" y="2396015"/>
              <a:chExt cx="1152000" cy="1019901"/>
            </a:xfrm>
          </p:grpSpPr>
          <p:sp>
            <p:nvSpPr>
              <p:cNvPr id="84" name="AutoShape 114">
                <a:extLst>
                  <a:ext uri="{FF2B5EF4-FFF2-40B4-BE49-F238E27FC236}">
                    <a16:creationId xmlns:a16="http://schemas.microsoft.com/office/drawing/2014/main" id="{A0F87317-5A3B-4858-BDE0-714920FAA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427" y="2396015"/>
                <a:ext cx="1152000" cy="616187"/>
              </a:xfrm>
              <a:prstGeom prst="chevron">
                <a:avLst>
                  <a:gd name="adj" fmla="val 28601"/>
                </a:avLst>
              </a:prstGeom>
              <a:solidFill>
                <a:srgbClr val="49B5D3"/>
              </a:solidFill>
              <a:ln w="1079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wrap="none" anchor="ctr"/>
              <a:lstStyle/>
              <a:p>
                <a:pPr algn="ctr"/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Win</a:t>
                </a:r>
                <a:b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</a:br>
                <a:r>
                  <a:rPr lang="en-AU" sz="1200" dirty="0">
                    <a:solidFill>
                      <a:schemeClr val="bg1"/>
                    </a:solidFill>
                    <a:latin typeface="Open Sans SemiBold" panose="020B0606030504020204"/>
                    <a:ea typeface="Open Sans" panose="020B0606030504020204" pitchFamily="34" charset="0"/>
                    <a:cs typeface="Open Sans" panose="020B0606030504020204" pitchFamily="34" charset="0"/>
                  </a:rPr>
                  <a:t>Customer</a:t>
                </a:r>
              </a:p>
            </p:txBody>
          </p:sp>
          <p:grpSp>
            <p:nvGrpSpPr>
              <p:cNvPr id="85" name="Gruppieren 84">
                <a:extLst>
                  <a:ext uri="{FF2B5EF4-FFF2-40B4-BE49-F238E27FC236}">
                    <a16:creationId xmlns:a16="http://schemas.microsoft.com/office/drawing/2014/main" id="{5BC4AE26-8987-464C-A203-9BB166742022}"/>
                  </a:ext>
                </a:extLst>
              </p:cNvPr>
              <p:cNvGrpSpPr/>
              <p:nvPr/>
            </p:nvGrpSpPr>
            <p:grpSpPr>
              <a:xfrm>
                <a:off x="2400145" y="3149287"/>
                <a:ext cx="348184" cy="266629"/>
                <a:chOff x="5554046" y="3138692"/>
                <a:chExt cx="348184" cy="266629"/>
              </a:xfrm>
            </p:grpSpPr>
            <p:sp>
              <p:nvSpPr>
                <p:cNvPr id="86" name="Pfeil: Fünfeck 85">
                  <a:extLst>
                    <a:ext uri="{FF2B5EF4-FFF2-40B4-BE49-F238E27FC236}">
                      <a16:creationId xmlns:a16="http://schemas.microsoft.com/office/drawing/2014/main" id="{1BDC2891-1DDF-4FAC-A283-7F802228EC63}"/>
                    </a:ext>
                  </a:extLst>
                </p:cNvPr>
                <p:cNvSpPr/>
                <p:nvPr/>
              </p:nvSpPr>
              <p:spPr bwMode="auto">
                <a:xfrm rot="16200000">
                  <a:off x="5698466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  <p:sp>
              <p:nvSpPr>
                <p:cNvPr id="88" name="Pfeil: Fünfeck 87">
                  <a:extLst>
                    <a:ext uri="{FF2B5EF4-FFF2-40B4-BE49-F238E27FC236}">
                      <a16:creationId xmlns:a16="http://schemas.microsoft.com/office/drawing/2014/main" id="{3499F381-13FA-481E-9ADB-0203EAEAF00C}"/>
                    </a:ext>
                  </a:extLst>
                </p:cNvPr>
                <p:cNvSpPr/>
                <p:nvPr/>
              </p:nvSpPr>
              <p:spPr bwMode="auto">
                <a:xfrm rot="5400000">
                  <a:off x="5491180" y="3201558"/>
                  <a:ext cx="266629" cy="140898"/>
                </a:xfrm>
                <a:prstGeom prst="homePlate">
                  <a:avLst/>
                </a:prstGeom>
                <a:solidFill>
                  <a:srgbClr val="49B5D3">
                    <a:alpha val="60000"/>
                  </a:srgbClr>
                </a:solidFill>
                <a:ln w="1079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>
                    <a:rot lat="0" lon="0" rev="10800000"/>
                  </a:lightRig>
                </a:scene3d>
                <a:sp3d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 sz="1200">
                    <a:latin typeface="Open Sans SemiBold" panose="020B0606030504020204"/>
                  </a:endParaRPr>
                </a:p>
              </p:txBody>
            </p:sp>
          </p:grpSp>
        </p:grp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BD7174AC-FA00-4840-B5D6-5F692F90452F}"/>
                </a:ext>
              </a:extLst>
            </p:cNvPr>
            <p:cNvSpPr/>
            <p:nvPr/>
          </p:nvSpPr>
          <p:spPr bwMode="auto">
            <a:xfrm>
              <a:off x="-474453" y="776376"/>
              <a:ext cx="11386868" cy="5394041"/>
            </a:xfrm>
            <a:prstGeom prst="rect">
              <a:avLst/>
            </a:prstGeom>
            <a:noFill/>
            <a:ln w="1079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856179"/>
      </p:ext>
    </p:extLst>
  </p:cSld>
  <p:clrMapOvr>
    <a:masterClrMapping/>
  </p:clrMapOvr>
</p:sld>
</file>

<file path=ppt/theme/theme1.xml><?xml version="1.0" encoding="utf-8"?>
<a:theme xmlns:a="http://schemas.openxmlformats.org/drawingml/2006/main" name="Folie mit neuem IPT-Logo und WZL größer">
  <a:themeElements>
    <a:clrScheme name="Folie mit neuem IPT-Logo und WZL größer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3D3E9"/>
      </a:accent1>
      <a:accent2>
        <a:srgbClr val="006DB6"/>
      </a:accent2>
      <a:accent3>
        <a:srgbClr val="FFFFFF"/>
      </a:accent3>
      <a:accent4>
        <a:srgbClr val="000000"/>
      </a:accent4>
      <a:accent5>
        <a:srgbClr val="D6E6F2"/>
      </a:accent5>
      <a:accent6>
        <a:srgbClr val="0062A5"/>
      </a:accent6>
      <a:hlink>
        <a:srgbClr val="80B6DA"/>
      </a:hlink>
      <a:folHlink>
        <a:srgbClr val="4D99CC"/>
      </a:folHlink>
    </a:clrScheme>
    <a:fontScheme name="Folie mit neuem IPT-Logo und WZL größer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079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079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 mit neuem IPT-Logo und WZL größer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3D3E9"/>
        </a:accent1>
        <a:accent2>
          <a:srgbClr val="006DB6"/>
        </a:accent2>
        <a:accent3>
          <a:srgbClr val="FFFFFF"/>
        </a:accent3>
        <a:accent4>
          <a:srgbClr val="000000"/>
        </a:accent4>
        <a:accent5>
          <a:srgbClr val="D6E6F2"/>
        </a:accent5>
        <a:accent6>
          <a:srgbClr val="0062A5"/>
        </a:accent6>
        <a:hlink>
          <a:srgbClr val="80B6DA"/>
        </a:hlink>
        <a:folHlink>
          <a:srgbClr val="4D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WZL</Template>
  <TotalTime>0</TotalTime>
  <Words>54</Words>
  <Application>Microsoft Office PowerPoint</Application>
  <PresentationFormat>A4-Papier (210 x 297 mm)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Open Sans SemiBold</vt:lpstr>
      <vt:lpstr>Tahoma</vt:lpstr>
      <vt:lpstr>Wingdings</vt:lpstr>
      <vt:lpstr>Folie mit neuem IPT-Logo und WZL größer</vt:lpstr>
      <vt:lpstr>PowerPoint-Präsentation</vt:lpstr>
      <vt:lpstr>PowerPoint-Präsentation</vt:lpstr>
    </vt:vector>
  </TitlesOfParts>
  <Company>WZL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091015_ACQMM.ppt</dc:title>
  <dc:creator>bhr</dc:creator>
  <cp:lastModifiedBy>Laura-Marie Dreesbach</cp:lastModifiedBy>
  <cp:revision>155</cp:revision>
  <dcterms:created xsi:type="dcterms:W3CDTF">2009-07-14T16:27:17Z</dcterms:created>
  <dcterms:modified xsi:type="dcterms:W3CDTF">2019-07-17T11:54:02Z</dcterms:modified>
</cp:coreProperties>
</file>